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9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8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3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C813-28E3-4B07-A6BE-E05CF9F66F4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ECA2-559D-4D9D-B745-3B0DFF6C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t&amp;rct=j&amp;q=&amp;esrc=s&amp;source=web&amp;cd=1&amp;cad=rja&amp;uact=8&amp;ved=2ahUKEwiy6pG78f3lAhUGalAKHdjtATQQFjAAegQIBRAB&amp;url=https://en.wikipedia.org/wiki/Gel_doc&amp;usg=AOvVaw1Kkhb2AmwYiFwYUzH7m5U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79047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4622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4168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Water-batch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LF-520ISR</a:t>
                      </a:r>
                      <a:endParaRPr lang="en-US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 گرم کردن معرف ها و ذوب کردن نمونه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89156" y="828510"/>
            <a:ext cx="207715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بن ماری (حمام آب گرم</a:t>
            </a:r>
            <a:r>
              <a:rPr lang="fa-IR" sz="2000" b="1" dirty="0" smtClean="0">
                <a:cs typeface="B Nazanin" panose="00000400000000000000" pitchFamily="2" charset="-78"/>
              </a:rPr>
              <a:t>)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8602" b="4197"/>
          <a:stretch/>
        </p:blipFill>
        <p:spPr>
          <a:xfrm>
            <a:off x="338440" y="4351867"/>
            <a:ext cx="3974834" cy="217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50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83237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3493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5297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Microfuge vortex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Nf005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در پروسه استخراج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کاربرد دارد و برای چرخاندن نمونه ها در حجم کم و سرعت های بالا استفاده می شود.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03556" y="828510"/>
            <a:ext cx="116275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>
                <a:cs typeface="B Nazanin" panose="00000400000000000000" pitchFamily="2" charset="-78"/>
              </a:rPr>
              <a:t>میکروفیوژ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25186" r="13457" b="3044"/>
          <a:stretch/>
        </p:blipFill>
        <p:spPr>
          <a:xfrm>
            <a:off x="587023" y="3318932"/>
            <a:ext cx="2201826" cy="312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38299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1075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7715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Nano Drop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تعیین میزان غلظت و کیفیت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و پروتئین‌ها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27732" y="546288"/>
            <a:ext cx="137724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نانودراپ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13992" r="5803" b="9959"/>
          <a:stretch/>
        </p:blipFill>
        <p:spPr>
          <a:xfrm>
            <a:off x="722488" y="3443111"/>
            <a:ext cx="2308652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06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64983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6880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19110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time PCR</a:t>
                      </a:r>
                      <a:endParaRPr lang="fa-IR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1"/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FQD-96A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چین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تعیین میزان فعالیت ژن های مورد مطالعه و میزان رونوشت ژن ها را بصورت نسبی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32622" y="546288"/>
            <a:ext cx="177235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Real time PCR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0412" r="2346" b="13086"/>
          <a:stretch/>
        </p:blipFill>
        <p:spPr>
          <a:xfrm>
            <a:off x="620889" y="3325397"/>
            <a:ext cx="2720622" cy="296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26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37454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0266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8524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Fume Hood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کنترل تهویه و مکش ذرات معلق در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هوای</a:t>
                      </a:r>
                      <a:r>
                        <a:rPr lang="fa-IR" baseline="0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محفظه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یا کابین جهت استفاده</a:t>
                      </a:r>
                      <a:r>
                        <a:rPr lang="fa-IR" baseline="0" dirty="0" smtClean="0">
                          <a:latin typeface="BNazanin"/>
                          <a:cs typeface="B Nazanin" panose="00000400000000000000" pitchFamily="2" charset="-78"/>
                        </a:rPr>
                        <a:t> از مواد شیمیایی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27732" y="546288"/>
            <a:ext cx="137724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هود </a:t>
            </a:r>
            <a:r>
              <a:rPr lang="fa-IR" sz="2000" b="1" dirty="0" smtClean="0">
                <a:cs typeface="B Nazanin" panose="00000400000000000000" pitchFamily="2" charset="-78"/>
              </a:rPr>
              <a:t>شیمیایی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3951" r="3581"/>
          <a:stretch/>
        </p:blipFill>
        <p:spPr>
          <a:xfrm>
            <a:off x="654757" y="3228622"/>
            <a:ext cx="2086654" cy="32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0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42106"/>
              </p:ext>
            </p:extLst>
          </p:nvPr>
        </p:nvGraphicFramePr>
        <p:xfrm>
          <a:off x="2822220" y="2167466"/>
          <a:ext cx="6287911" cy="366420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1075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7715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35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نگهداری نمونه ها و محلول های مختلف 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302044" y="772065"/>
            <a:ext cx="230293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یخچال 4 درجه سانتی گراد</a:t>
            </a:r>
          </a:p>
        </p:txBody>
      </p:sp>
    </p:spTree>
    <p:extLst>
      <p:ext uri="{BB962C8B-B14F-4D97-AF65-F5344CB8AC3E}">
        <p14:creationId xmlns:p14="http://schemas.microsoft.com/office/powerpoint/2010/main" val="65424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12294"/>
              </p:ext>
            </p:extLst>
          </p:nvPr>
        </p:nvGraphicFramePr>
        <p:xfrm>
          <a:off x="2551287" y="2093336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5751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3039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ذخیره سازی مواد زیستی نظیر ویروس، باکتری‌ها، سلول‌های یوکاریوت 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715022" y="546288"/>
            <a:ext cx="288995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>
                <a:cs typeface="B Nazanin" panose="00000400000000000000" pitchFamily="2" charset="-78"/>
              </a:rPr>
              <a:t>فریزر منفی 20 درجه سانتی گراد</a:t>
            </a: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4967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41420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9946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8844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Microfuge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1-14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/>
                        <a:t>آلمان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جداکردن اجزای ترکیب یک نمونه مایع حساس به دما و</a:t>
                      </a:r>
                      <a:r>
                        <a:rPr lang="en-US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رسوب ذرات آن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97066" y="546288"/>
            <a:ext cx="120790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cs typeface="B Nazanin" panose="00000400000000000000" pitchFamily="2" charset="-78"/>
              </a:rPr>
              <a:t>میکروفیوژ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798" r="3305" b="23786"/>
          <a:stretch/>
        </p:blipFill>
        <p:spPr>
          <a:xfrm>
            <a:off x="643467" y="3332339"/>
            <a:ext cx="2573866" cy="298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53454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26846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6106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PCR Work Station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SM-CP1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جهت آماده سازی ترکیباتی که قرار است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en-US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شوند</a:t>
                      </a:r>
                      <a:r>
                        <a:rPr lang="en-US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27732" y="546288"/>
            <a:ext cx="137724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>
                <a:cs typeface="B Nazanin" panose="00000400000000000000" pitchFamily="2" charset="-78"/>
              </a:rPr>
              <a:t>هود</a:t>
            </a:r>
            <a:r>
              <a:rPr lang="fa-IR" sz="2000">
                <a:cs typeface="B Nazanin" panose="00000400000000000000" pitchFamily="2" charset="-78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20247" r="3580" b="22798"/>
          <a:stretch/>
        </p:blipFill>
        <p:spPr>
          <a:xfrm>
            <a:off x="553155" y="3713779"/>
            <a:ext cx="2573867" cy="26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81562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8009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0782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Electrophoresis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AE-8155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ژاپن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تفکیک و مطالعه بیومولکول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ها اعم از اسیدهای نوکلئیک یا پروتئین 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27732" y="546288"/>
            <a:ext cx="137724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>
                <a:cs typeface="B Nazanin" panose="00000400000000000000" pitchFamily="2" charset="-78"/>
              </a:rPr>
              <a:t>الکتروفورز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3128" r="9726"/>
          <a:stretch/>
        </p:blipFill>
        <p:spPr>
          <a:xfrm>
            <a:off x="587023" y="3736622"/>
            <a:ext cx="2691521" cy="27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54951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89779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9813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Ultrasonic cleaner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7500s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همگن‌ساز فراصوتی دستگاهی به منظور تبدیل یک جریان الکتریکی به یک ارتعاش مکانیکی است که سبب همگن شدن محلول می‌شود.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08444" y="512421"/>
            <a:ext cx="171591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حمام مافوق صوت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t="20082" r="18066" b="5350"/>
          <a:stretch/>
        </p:blipFill>
        <p:spPr>
          <a:xfrm>
            <a:off x="293511" y="3494118"/>
            <a:ext cx="3330222" cy="29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3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72757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5591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3199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Thermoblock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KIAGEN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انکوبه نمودن نمونه ها در دمایی خاص و با دقت بسیار بالا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25287" y="636599"/>
            <a:ext cx="982133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>
                <a:cs typeface="B Nazanin" panose="00000400000000000000" pitchFamily="2" charset="-78"/>
              </a:rPr>
              <a:t>ترموبلاک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963" r="6983" b="4527"/>
          <a:stretch/>
        </p:blipFill>
        <p:spPr>
          <a:xfrm>
            <a:off x="349955" y="3725638"/>
            <a:ext cx="3781899" cy="27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86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80229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1075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7715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 doc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D-56-20M</a:t>
                      </a:r>
                      <a:endParaRPr lang="en-US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فرانسه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شناسایی اتوماتیک باندها و مقایسه آنها با یکدیگر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543822" y="546288"/>
            <a:ext cx="106115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ژل داک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t="12675" r="11611" b="15885"/>
          <a:stretch/>
        </p:blipFill>
        <p:spPr>
          <a:xfrm>
            <a:off x="485422" y="3127022"/>
            <a:ext cx="1943042" cy="33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3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48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1235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7555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 Nitrogen Storage Tanks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محفظه ای برای نگهداری از نیتروژن مایع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27732" y="546288"/>
            <a:ext cx="137724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تانک ازت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5926" r="14115" b="10452"/>
          <a:stretch/>
        </p:blipFill>
        <p:spPr>
          <a:xfrm>
            <a:off x="496712" y="3593680"/>
            <a:ext cx="2923822" cy="28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52296"/>
              </p:ext>
            </p:extLst>
          </p:nvPr>
        </p:nvGraphicFramePr>
        <p:xfrm>
          <a:off x="4628443" y="1935291"/>
          <a:ext cx="6287911" cy="368384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1395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7395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Tissue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Leyser</a:t>
                      </a:r>
                      <a:endParaRPr lang="fa-IR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1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7043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LT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خرد کردن بافت‌ </a:t>
                      </a: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گیاهی</a:t>
                      </a:r>
                      <a:endParaRPr lang="fa-I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539111" y="828510"/>
            <a:ext cx="17272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Leyser</a:t>
            </a:r>
            <a:endParaRPr lang="fa-I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9712" r="6048"/>
          <a:stretch/>
        </p:blipFill>
        <p:spPr>
          <a:xfrm>
            <a:off x="632177" y="2968978"/>
            <a:ext cx="2086314" cy="342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56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73587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23646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6426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Microwave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LF-520ISR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کره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latin typeface="BNazanin"/>
                          <a:cs typeface="B Nazanin" panose="00000400000000000000" pitchFamily="2" charset="-78"/>
                        </a:rPr>
                        <a:t>با استفاده از انرژی امواج بسیار کوتاه رادیویی یا مایکروویو، حرارت مورد نیاز برای گرم کردن</a:t>
                      </a:r>
                      <a:r>
                        <a:rPr lang="en-US" sz="1800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latin typeface="BNazanin"/>
                          <a:cs typeface="B Nazanin" panose="00000400000000000000" pitchFamily="2" charset="-78"/>
                        </a:rPr>
                        <a:t>اجسام و موارد را در مدت زمان کوتاهی تأمین می نماید</a:t>
                      </a:r>
                      <a:r>
                        <a:rPr lang="en-US" sz="1800" dirty="0" smtClean="0">
                          <a:latin typeface="BNazanin"/>
                          <a:cs typeface="B Nazanin" panose="00000400000000000000" pitchFamily="2" charset="-78"/>
                        </a:rPr>
                        <a:t>.</a:t>
                      </a:r>
                      <a:endParaRPr lang="en-US" sz="1800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01109" y="580154"/>
            <a:ext cx="123048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>
                <a:cs typeface="B Nazanin" panose="00000400000000000000" pitchFamily="2" charset="-78"/>
              </a:rPr>
              <a:t>ماکروویو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30124" r="19053" b="8972"/>
          <a:stretch/>
        </p:blipFill>
        <p:spPr>
          <a:xfrm>
            <a:off x="191912" y="4428259"/>
            <a:ext cx="3905955" cy="208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41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74936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3333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5457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Heater-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Stirrer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R-HPD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همزدن و مخلوط کردن و حرارت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دادن محلول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های مختلف آزمایشگاهی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10044" y="828510"/>
            <a:ext cx="145626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>
                <a:cs typeface="B Nazanin" panose="00000400000000000000" pitchFamily="2" charset="-78"/>
              </a:rPr>
              <a:t>هیتر- استیرر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2" r="3086" b="13580"/>
          <a:stretch/>
        </p:blipFill>
        <p:spPr>
          <a:xfrm>
            <a:off x="558800" y="4087189"/>
            <a:ext cx="3023081" cy="230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63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80339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22046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6586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balance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3005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چین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اندازه گیری وزن اجسام و ماده 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79379" y="636599"/>
            <a:ext cx="146755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ترازو </a:t>
            </a:r>
            <a:r>
              <a:rPr lang="fa-IR" sz="2000" b="1" dirty="0" smtClean="0">
                <a:cs typeface="B Nazanin" panose="00000400000000000000" pitchFamily="2" charset="-78"/>
              </a:rPr>
              <a:t>حساس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2511" r="4568" b="8642"/>
          <a:stretch/>
        </p:blipFill>
        <p:spPr>
          <a:xfrm>
            <a:off x="608853" y="3014134"/>
            <a:ext cx="2453625" cy="327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23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26859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20446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6746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Vortex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 220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انگلیس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مخلوط کردن نمونه های داخل ویال‌ها یا لوله‌ها با حجم کم 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68843" y="580154"/>
            <a:ext cx="109502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>
                <a:cs typeface="B Nazanin" panose="00000400000000000000" pitchFamily="2" charset="-78"/>
              </a:rPr>
              <a:t>ورتکس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9876" r="30576" b="13909"/>
          <a:stretch/>
        </p:blipFill>
        <p:spPr>
          <a:xfrm>
            <a:off x="587023" y="3454400"/>
            <a:ext cx="2468631" cy="28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04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70909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5751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3039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 light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Transilluminator</a:t>
                      </a:r>
                      <a:endParaRPr lang="fa-I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ایران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دستگاهی با نور آبی جهت نمایان کردن باندهای مشخص روی ژل جهت برش دادن باند </a:t>
                      </a:r>
                      <a:r>
                        <a:rPr lang="fa-IR" sz="1800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fa-IR" sz="1800" baseline="0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تخلیص </a:t>
                      </a:r>
                      <a:r>
                        <a:rPr lang="fa-IR" sz="1800" dirty="0" smtClean="0"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از ژل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060268" y="828510"/>
            <a:ext cx="320604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light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Transilluminator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9383" r="3142" b="26091"/>
          <a:stretch/>
        </p:blipFill>
        <p:spPr>
          <a:xfrm>
            <a:off x="327378" y="4760104"/>
            <a:ext cx="3780166" cy="16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8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40203"/>
              </p:ext>
            </p:extLst>
          </p:nvPr>
        </p:nvGraphicFramePr>
        <p:xfrm>
          <a:off x="4628443" y="1935291"/>
          <a:ext cx="6287911" cy="3670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4622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4168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995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T100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39045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dirty="0" smtClean="0">
                          <a:latin typeface="BBCNassim"/>
                          <a:cs typeface="B Nazanin" panose="00000400000000000000" pitchFamily="2" charset="-78"/>
                        </a:rPr>
                        <a:t>تهیه نسخه های متعدد</a:t>
                      </a:r>
                      <a:r>
                        <a:rPr lang="ar-SA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dirty="0" smtClean="0">
                          <a:latin typeface="BBCNassim"/>
                          <a:cs typeface="B Nazanin" panose="00000400000000000000" pitchFamily="2" charset="-78"/>
                        </a:rPr>
                        <a:t>از یک ژن، تشخیص</a:t>
                      </a:r>
                      <a:r>
                        <a:rPr lang="ar-SA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dirty="0" smtClean="0">
                          <a:latin typeface="BBCNassim"/>
                          <a:cs typeface="B Nazanin" panose="00000400000000000000" pitchFamily="2" charset="-78"/>
                        </a:rPr>
                        <a:t>بیماریها واختلالات ژنتیکی</a:t>
                      </a:r>
                      <a:r>
                        <a:rPr lang="fa-IR" dirty="0" smtClean="0">
                          <a:latin typeface="BBCNassim"/>
                          <a:cs typeface="B Nazanin" panose="00000400000000000000" pitchFamily="2" charset="-78"/>
                        </a:rPr>
                        <a:t> و ...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6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89156" y="828510"/>
            <a:ext cx="207715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>
                <a:cs typeface="B Nazanin" panose="00000400000000000000" pitchFamily="2" charset="-78"/>
              </a:rPr>
              <a:t>واکنش زنجیره‌ای پلیمراز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3621" r="14938"/>
          <a:stretch/>
        </p:blipFill>
        <p:spPr>
          <a:xfrm>
            <a:off x="620889" y="2338202"/>
            <a:ext cx="2009422" cy="405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03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592</Words>
  <Application>Microsoft Office PowerPoint</Application>
  <PresentationFormat>Widescreen</PresentationFormat>
  <Paragraphs>231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 Nazanin</vt:lpstr>
      <vt:lpstr>BBCNassim</vt:lpstr>
      <vt:lpstr>BNazanin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78</cp:revision>
  <dcterms:created xsi:type="dcterms:W3CDTF">2019-11-08T08:42:02Z</dcterms:created>
  <dcterms:modified xsi:type="dcterms:W3CDTF">2019-11-29T15:41:21Z</dcterms:modified>
</cp:coreProperties>
</file>