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6707-9D4D-49BF-A67A-40C8F9A17A4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B995-C90A-4708-9190-B3B6095AD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4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6707-9D4D-49BF-A67A-40C8F9A17A4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B995-C90A-4708-9190-B3B6095AD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3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6707-9D4D-49BF-A67A-40C8F9A17A4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B995-C90A-4708-9190-B3B6095AD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80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6707-9D4D-49BF-A67A-40C8F9A17A4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B995-C90A-4708-9190-B3B6095AD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6707-9D4D-49BF-A67A-40C8F9A17A4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B995-C90A-4708-9190-B3B6095AD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30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6707-9D4D-49BF-A67A-40C8F9A17A4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B995-C90A-4708-9190-B3B6095AD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8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6707-9D4D-49BF-A67A-40C8F9A17A4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B995-C90A-4708-9190-B3B6095AD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2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6707-9D4D-49BF-A67A-40C8F9A17A4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B995-C90A-4708-9190-B3B6095AD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26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6707-9D4D-49BF-A67A-40C8F9A17A4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B995-C90A-4708-9190-B3B6095AD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6707-9D4D-49BF-A67A-40C8F9A17A4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B995-C90A-4708-9190-B3B6095AD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06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96707-9D4D-49BF-A67A-40C8F9A17A4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B995-C90A-4708-9190-B3B6095AD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2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96707-9D4D-49BF-A67A-40C8F9A17A45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4B995-C90A-4708-9190-B3B6095AD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5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983043"/>
              </p:ext>
            </p:extLst>
          </p:nvPr>
        </p:nvGraphicFramePr>
        <p:xfrm>
          <a:off x="5012268" y="2223910"/>
          <a:ext cx="6366932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67199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99733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34671">
                <a:tc>
                  <a:txBody>
                    <a:bodyPr/>
                    <a:lstStyle/>
                    <a:p>
                      <a:pPr algn="ctr" rtl="1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Atomic Absorption Spectrometer (AAS)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36412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36412">
                <a:tc>
                  <a:txBody>
                    <a:bodyPr/>
                    <a:lstStyle/>
                    <a:p>
                      <a:pPr algn="ctr" rtl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استرالیا</a:t>
                      </a: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3467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آنالیز عناصر فلزی و شبه فلزی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36412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697156" y="636600"/>
            <a:ext cx="192485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anose="00000400000000000000" pitchFamily="2" charset="-78"/>
              </a:rPr>
              <a:t>طیف سنج جذب اتمی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3"/>
          <a:stretch/>
        </p:blipFill>
        <p:spPr>
          <a:xfrm>
            <a:off x="444500" y="4165599"/>
            <a:ext cx="3977090" cy="21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1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044410"/>
              </p:ext>
            </p:extLst>
          </p:nvPr>
        </p:nvGraphicFramePr>
        <p:xfrm>
          <a:off x="2246490" y="2020711"/>
          <a:ext cx="8952088" cy="380435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845282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3106806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20625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Incubator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fa-I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 انگلیسی</a:t>
                      </a:r>
                    </a:p>
                    <a:p>
                      <a:pPr marL="0" algn="r" defTabSz="914400" rtl="1" eaLnBrk="1" latinLnBrk="0" hangingPunct="1"/>
                      <a:endParaRPr lang="fa-I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6394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AXYOS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6394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استرالیا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0625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رشد نمونه‌های زنده مثل سلول‌ها و میکروب‌ها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fa-I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marL="0" algn="r" defTabSz="914400" rtl="1" eaLnBrk="1" latinLnBrk="0" hangingPunct="1"/>
                      <a:endParaRPr lang="fa-I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63946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803467" y="659177"/>
            <a:ext cx="114591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400" dirty="0">
                <a:cs typeface="B Nazanin" panose="00000400000000000000" pitchFamily="2" charset="-78"/>
              </a:rPr>
              <a:t>انکوباتور</a:t>
            </a:r>
            <a:endParaRPr lang="fa-IR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2142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93832"/>
              </p:ext>
            </p:extLst>
          </p:nvPr>
        </p:nvGraphicFramePr>
        <p:xfrm>
          <a:off x="4955822" y="2166338"/>
          <a:ext cx="6141156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143022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98134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912470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Kjeldahl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370057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PECO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37005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ایران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91247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اندازه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گیری روغن‌ها و تهیه عصاره گیاهی- استخراج مواد موثره گیاهان دارویی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370057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990666" y="625310"/>
            <a:ext cx="1337828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400" b="1" dirty="0">
                <a:cs typeface="B Nazanin" panose="00000400000000000000" pitchFamily="2" charset="-78"/>
              </a:rPr>
              <a:t>کجلدال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7"/>
          <a:stretch/>
        </p:blipFill>
        <p:spPr>
          <a:xfrm>
            <a:off x="762000" y="3025422"/>
            <a:ext cx="2407727" cy="33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9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055272"/>
              </p:ext>
            </p:extLst>
          </p:nvPr>
        </p:nvGraphicFramePr>
        <p:xfrm>
          <a:off x="5452532" y="2132471"/>
          <a:ext cx="5779911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849512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3039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17754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Homogenizer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1275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D-15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1275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آلمان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17754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جهت همگن سازي محلولهاي آبي با ويسكوزيته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هاي مختلف</a:t>
                      </a:r>
                      <a:endParaRPr lang="en-US" sz="2000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12756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457218" y="693043"/>
            <a:ext cx="206031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sz="2000" b="1" dirty="0" smtClean="0">
                <a:cs typeface="B Nazanin" panose="00000400000000000000" pitchFamily="2" charset="-78"/>
              </a:rPr>
              <a:t> </a:t>
            </a:r>
            <a:r>
              <a:rPr lang="fa-IR" sz="2000" b="1" dirty="0" smtClean="0">
                <a:cs typeface="B Nazanin" panose="00000400000000000000" pitchFamily="2" charset="-78"/>
              </a:rPr>
              <a:t>هموژنایزر</a:t>
            </a:r>
            <a:r>
              <a:rPr lang="fa-IR" b="1" dirty="0" smtClean="0">
                <a:cs typeface="B Nazanin" panose="00000400000000000000" pitchFamily="2" charset="-78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MICCRA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0" t="4280" r="15679"/>
          <a:stretch/>
        </p:blipFill>
        <p:spPr>
          <a:xfrm>
            <a:off x="1399822" y="2269067"/>
            <a:ext cx="1639704" cy="40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4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809468"/>
              </p:ext>
            </p:extLst>
          </p:nvPr>
        </p:nvGraphicFramePr>
        <p:xfrm>
          <a:off x="5452532" y="2211493"/>
          <a:ext cx="5520267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35024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85243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21264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Shaker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1417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D-34212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1417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آلمان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21264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مخلوط کردن</a:t>
                      </a:r>
                      <a:r>
                        <a:rPr lang="fa-I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و یکنواخت کردن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مایعات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14179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708444" y="828511"/>
            <a:ext cx="204902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شیکر</a:t>
            </a:r>
            <a:r>
              <a:rPr lang="fa-IR" b="1" dirty="0">
                <a:cs typeface="B Nazanin" panose="00000400000000000000" pitchFamily="2" charset="-78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CERTOMAT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t="11193" r="11481"/>
          <a:stretch/>
        </p:blipFill>
        <p:spPr>
          <a:xfrm>
            <a:off x="699911" y="3878504"/>
            <a:ext cx="3499554" cy="26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9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901294"/>
              </p:ext>
            </p:extLst>
          </p:nvPr>
        </p:nvGraphicFramePr>
        <p:xfrm>
          <a:off x="4865511" y="1636890"/>
          <a:ext cx="6366934" cy="414415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64684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720086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313999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Deionized Water Maker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505384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 7401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505384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USA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31399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تأمین آب فوق خالص آزمایشگاه‌های طبی و تحقیقاتی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50538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952089" y="602732"/>
            <a:ext cx="280538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دستگاه آب دیونایز-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Barnstead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3" r="19492"/>
          <a:stretch/>
        </p:blipFill>
        <p:spPr>
          <a:xfrm>
            <a:off x="598311" y="3047998"/>
            <a:ext cx="2917411" cy="341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72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519613"/>
              </p:ext>
            </p:extLst>
          </p:nvPr>
        </p:nvGraphicFramePr>
        <p:xfrm>
          <a:off x="5294490" y="2070707"/>
          <a:ext cx="5971821" cy="376564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52710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19111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85495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Refrigerated Centrifuge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6273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Z36 HK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6273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آلمان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a-IR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2009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85495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جداسازی و رسوبگذاری در دورهای بالا؛</a:t>
                      </a:r>
                    </a:p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دارای انواع روتورهای میکروتیوپ و فالکون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62736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416801" y="647889"/>
            <a:ext cx="416560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سانتریفیوژ یخچال دار </a:t>
            </a:r>
            <a:r>
              <a:rPr lang="fa-IR" b="1" dirty="0">
                <a:cs typeface="B Nazanin" panose="00000400000000000000" pitchFamily="2" charset="-78"/>
              </a:rPr>
              <a:t>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technikhermal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6749" r="5006"/>
          <a:stretch/>
        </p:blipFill>
        <p:spPr>
          <a:xfrm>
            <a:off x="756354" y="3953531"/>
            <a:ext cx="3755015" cy="263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1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10032"/>
              </p:ext>
            </p:extLst>
          </p:nvPr>
        </p:nvGraphicFramePr>
        <p:xfrm>
          <a:off x="5215465" y="2135893"/>
          <a:ext cx="6028267" cy="379077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222046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06221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61644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Ice Maker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71111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Fm-120ee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7111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EU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61644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تولید یخ در حجم بالا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71111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598330" y="715622"/>
            <a:ext cx="177809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B Nazanin" panose="00000400000000000000" pitchFamily="2" charset="-78"/>
              </a:rPr>
              <a:t>یخ‌ساز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Hoshi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zaki</a:t>
            </a:r>
            <a:endParaRPr lang="fa-I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14883"/>
          <a:stretch/>
        </p:blipFill>
        <p:spPr>
          <a:xfrm>
            <a:off x="699910" y="3064775"/>
            <a:ext cx="3285067" cy="336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93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06714"/>
              </p:ext>
            </p:extLst>
          </p:nvPr>
        </p:nvGraphicFramePr>
        <p:xfrm>
          <a:off x="5633155" y="2030871"/>
          <a:ext cx="5785651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8177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03873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87944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Soxhlet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extractor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122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Electro Thermal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122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UK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87944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جداسازی چربی ها(لیپیدها) از مواد جامد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41222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602133" y="670466"/>
            <a:ext cx="2816674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دستگاه سوکسله 6 خانه و متعلقات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t="9383"/>
          <a:stretch/>
        </p:blipFill>
        <p:spPr>
          <a:xfrm>
            <a:off x="451555" y="3544710"/>
            <a:ext cx="3785381" cy="244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2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862139"/>
              </p:ext>
            </p:extLst>
          </p:nvPr>
        </p:nvGraphicFramePr>
        <p:xfrm>
          <a:off x="2415822" y="2088442"/>
          <a:ext cx="8647289" cy="384951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885680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76160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220577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Laboratory Mill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6945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A11B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6945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2057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ریز و همگون کردن مواد مرطوب، سخت، خشک، و … و انواع نمونه های آزمایشگاهی برای آماده سازی نمونه قبل از آنالیز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69453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844749" y="749488"/>
            <a:ext cx="237085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آسیاب برقی -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IKA</a:t>
            </a:r>
            <a:endParaRPr lang="fa-IR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4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510441"/>
              </p:ext>
            </p:extLst>
          </p:nvPr>
        </p:nvGraphicFramePr>
        <p:xfrm>
          <a:off x="5870222" y="1986844"/>
          <a:ext cx="5328356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54471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78364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8599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Electric laboratory furnace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3695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ECF 12/4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36952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انگلیس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77416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انتقال حرارتی در دماهای بالا جهت آزمون هایی مانند تعیین درصد خاکستر، تعیین درصد کربن و ترکیبات آلی فرار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36952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539111" y="828511"/>
            <a:ext cx="233125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b="1" dirty="0">
                <a:cs typeface="B Nazanin" panose="00000400000000000000" pitchFamily="2" charset="-78"/>
              </a:rPr>
              <a:t>کوره الکتریکی 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LENTON</a:t>
            </a:r>
            <a:endParaRPr lang="fa-I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20082" r="9260" b="16049"/>
          <a:stretch/>
        </p:blipFill>
        <p:spPr>
          <a:xfrm>
            <a:off x="1399821" y="3081867"/>
            <a:ext cx="2565401" cy="3285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4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598674"/>
              </p:ext>
            </p:extLst>
          </p:nvPr>
        </p:nvGraphicFramePr>
        <p:xfrm>
          <a:off x="5339644" y="1986844"/>
          <a:ext cx="6039556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52712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86844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4183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Microfuge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3916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3916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141830">
                <a:tc>
                  <a:txBody>
                    <a:bodyPr/>
                    <a:lstStyle/>
                    <a:p>
                      <a:pPr algn="just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در پروسه استخراج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RNA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و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DNA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کاربرد دارد و برای چرخاندن نمونه ها در حجم کم و سرعت های بالا استفاده می شود.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39165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87378" y="512422"/>
            <a:ext cx="1191072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cs typeface="B Nazanin" panose="00000400000000000000" pitchFamily="2" charset="-78"/>
              </a:rPr>
              <a:t>میکروفیوژ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4" r="22346"/>
          <a:stretch/>
        </p:blipFill>
        <p:spPr>
          <a:xfrm>
            <a:off x="1207910" y="3307644"/>
            <a:ext cx="2373789" cy="31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59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35859"/>
              </p:ext>
            </p:extLst>
          </p:nvPr>
        </p:nvGraphicFramePr>
        <p:xfrm>
          <a:off x="3251200" y="2054579"/>
          <a:ext cx="8336939" cy="391837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336217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3000722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2424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Refraktometer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KRUSS</a:t>
                      </a:r>
                      <a:endParaRPr lang="fa-IR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7785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DR 301-95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7785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آلمان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42411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تعیین ضریب شکست، درصد غلظت و اندازه‌گیری بریکس محلول‌ها در حین و پس از پروسۀ تولید 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77850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708445" y="614022"/>
            <a:ext cx="1879695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cs typeface="B Nazanin" panose="00000400000000000000" pitchFamily="2" charset="-78"/>
              </a:rPr>
              <a:t>رفرکتومتر دیجیتال </a:t>
            </a:r>
            <a:endParaRPr lang="fa-IR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0801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50557"/>
              </p:ext>
            </p:extLst>
          </p:nvPr>
        </p:nvGraphicFramePr>
        <p:xfrm>
          <a:off x="2585157" y="1806221"/>
          <a:ext cx="8500532" cy="405271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6332840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167692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259910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510964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تانک 250 لیتر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510964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ایران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25991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تهیه آب دوبار تقطیر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510964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004660" y="783355"/>
            <a:ext cx="449871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dirty="0">
                <a:cs typeface="B Nazanin" panose="00000400000000000000" pitchFamily="2" charset="-78"/>
              </a:rPr>
              <a:t>آب مقطر گیر -دوبار تقطیر-شرکت کیمیا رهاورد ایرانیان</a:t>
            </a:r>
          </a:p>
        </p:txBody>
      </p:sp>
    </p:spTree>
    <p:extLst>
      <p:ext uri="{BB962C8B-B14F-4D97-AF65-F5344CB8AC3E}">
        <p14:creationId xmlns:p14="http://schemas.microsoft.com/office/powerpoint/2010/main" val="149670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66917"/>
              </p:ext>
            </p:extLst>
          </p:nvPr>
        </p:nvGraphicFramePr>
        <p:xfrm>
          <a:off x="5452535" y="2053449"/>
          <a:ext cx="5689600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25333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24773">
                <a:tc>
                  <a:txBody>
                    <a:bodyPr/>
                    <a:lstStyle/>
                    <a:p>
                      <a:pPr algn="ctr" rtl="1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UV-VIS Spectrophotometer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fa-I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 انگلیسی</a:t>
                      </a:r>
                    </a:p>
                    <a:p>
                      <a:pPr marL="0" algn="r" defTabSz="914400" rtl="1" eaLnBrk="1" latinLnBrk="0" hangingPunct="1"/>
                      <a:endParaRPr lang="fa-I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15603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Specrod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250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1560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آلمان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2477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با عبور طول موج‌های مشخصی از انرژی تابشی (نور) از یک آنالیت، غلظت آن را را در یک محلول تعیین می‌کنند.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fa-I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marL="0" algn="r" defTabSz="914400" rtl="1" eaLnBrk="1" latinLnBrk="0" hangingPunct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marL="0" algn="r" defTabSz="914400" rtl="1" eaLnBrk="1" latinLnBrk="0" hangingPunct="1"/>
                      <a:endParaRPr lang="fa-IR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15603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064978" y="681755"/>
            <a:ext cx="2528712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طیف سنجی جذبی-فرابنفش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4" t="14979" r="13567"/>
          <a:stretch/>
        </p:blipFill>
        <p:spPr>
          <a:xfrm>
            <a:off x="936978" y="3843268"/>
            <a:ext cx="2901245" cy="25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63704"/>
              </p:ext>
            </p:extLst>
          </p:nvPr>
        </p:nvGraphicFramePr>
        <p:xfrm>
          <a:off x="5328355" y="2156805"/>
          <a:ext cx="5926667" cy="3273776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917245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009422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017754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Freeze </a:t>
                      </a:r>
                      <a:r>
                        <a:rPr lang="en-US" sz="1800" b="0" kern="12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Drayer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نام انگلیسی</a:t>
                      </a:r>
                    </a:p>
                    <a:p>
                      <a:pPr algn="r" rtl="1"/>
                      <a:endParaRPr lang="fa-I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1275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TYPE101521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12756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آلمان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017754">
                <a:tc>
                  <a:txBody>
                    <a:bodyPr/>
                    <a:lstStyle/>
                    <a:p>
                      <a:pPr algn="just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خارج کردن حلال و خشک کردن نمونه‌ها تحت خلا در دماهای بسیار پایین بدون ایجاد تغییر در ساختار ترکیب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12756">
                <a:tc>
                  <a:txBody>
                    <a:bodyPr/>
                    <a:lstStyle/>
                    <a:p>
                      <a:pPr algn="r" rtl="1"/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776177" y="693044"/>
            <a:ext cx="185711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dirty="0">
                <a:cs typeface="B Nazanin" panose="00000400000000000000" pitchFamily="2" charset="-78"/>
              </a:rPr>
              <a:t>خشک کن انجمادی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4" t="3786" r="47037" b="7819"/>
          <a:stretch/>
        </p:blipFill>
        <p:spPr>
          <a:xfrm>
            <a:off x="1072444" y="3014133"/>
            <a:ext cx="1755433" cy="346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39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712866"/>
              </p:ext>
            </p:extLst>
          </p:nvPr>
        </p:nvGraphicFramePr>
        <p:xfrm>
          <a:off x="4662311" y="1419014"/>
          <a:ext cx="6841065" cy="47824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707467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133598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554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 Chromatography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just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4442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2222100">
                <a:tc>
                  <a:txBody>
                    <a:bodyPr/>
                    <a:lstStyle/>
                    <a:p>
                      <a:pPr marL="0" algn="just" defTabSz="914400" rtl="1" eaLnBrk="1" latinLnBrk="0" hangingPunct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این دستگاه براي اندازه گيري يون هاي مختلف درنمونه هاي صنعتی، آزمايشگاهی، كلينكی، محيط زيست، پتروشيمی، پالایشگاهها، آب و فاضلاب و غيره کاربرد دارد . آناليز همزمان آنيون ها و کاتيون ها با این روش بسيار کم هزینه، دقيق، دارای تکرار پذیری زیاد، حدتشخيص پایين و زمان کوتاه درمقایسه با سایر روش ها است. 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just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53814">
                <a:tc>
                  <a:txBody>
                    <a:bodyPr/>
                    <a:lstStyle/>
                    <a:p>
                      <a:pPr algn="just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866489" y="467266"/>
            <a:ext cx="1744228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کروماتوگرافی </a:t>
            </a:r>
            <a:r>
              <a:rPr lang="fa-IR" sz="2000" dirty="0">
                <a:cs typeface="B Nazanin" panose="00000400000000000000" pitchFamily="2" charset="-78"/>
              </a:rPr>
              <a:t>یونی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11852" r="12688"/>
          <a:stretch/>
        </p:blipFill>
        <p:spPr>
          <a:xfrm>
            <a:off x="790221" y="3725333"/>
            <a:ext cx="3283253" cy="263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998523"/>
              </p:ext>
            </p:extLst>
          </p:nvPr>
        </p:nvGraphicFramePr>
        <p:xfrm>
          <a:off x="5689599" y="1884115"/>
          <a:ext cx="5746045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928534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17511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98616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Rotary Evaporator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399946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0R0612119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399946">
                <a:tc>
                  <a:txBody>
                    <a:bodyPr/>
                    <a:lstStyle/>
                    <a:p>
                      <a:pPr algn="ctr" rtl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آلمان</a:t>
                      </a:r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a-IR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2005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986169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تغلیظ عصاره‌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های آبی و حلال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399946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87378" y="444688"/>
            <a:ext cx="1247517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تبخیر روتاری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r="20260"/>
          <a:stretch/>
        </p:blipFill>
        <p:spPr>
          <a:xfrm>
            <a:off x="936979" y="3375378"/>
            <a:ext cx="3185668" cy="31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0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71468"/>
              </p:ext>
            </p:extLst>
          </p:nvPr>
        </p:nvGraphicFramePr>
        <p:xfrm>
          <a:off x="4921957" y="1647752"/>
          <a:ext cx="6378220" cy="474514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549421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136109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Flame photometer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36965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Pfp7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36965">
                <a:tc>
                  <a:txBody>
                    <a:bodyPr/>
                    <a:lstStyle/>
                    <a:p>
                      <a:pPr algn="ctr" rtl="1"/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انگلیس</a:t>
                      </a:r>
                      <a:r>
                        <a:rPr lang="fa-IR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a-IR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2006</a:t>
                      </a:r>
                      <a:endParaRPr lang="en-US" sz="20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2184825">
                <a:tc>
                  <a:txBody>
                    <a:bodyPr/>
                    <a:lstStyle/>
                    <a:p>
                      <a:pPr marL="0" algn="just" defTabSz="914400" rtl="1" eaLnBrk="1" latinLnBrk="0" hangingPunct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پتاسیم، سدیم، منیزیم و کلسیم در مایعات بیولوژیکی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تعیین عناصر آب سخت (منزیم، باریم، کلسیم و ...) 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تخمین فلزات قلیایی و قلیایی خاکی زمین و دیگر فلزات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تعیین فلزات مشخص سرب و منگنز موجود در محصولات نفتی مانند بنزین، روغن های روان کننده و حلال های آلی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36965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487377" y="489843"/>
            <a:ext cx="1303961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fa-IR" sz="2000" b="1" dirty="0">
                <a:cs typeface="B Nazanin" panose="00000400000000000000" pitchFamily="2" charset="-78"/>
              </a:rPr>
              <a:t>فلیم فوتومتری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5" t="3621" r="15981" b="5021"/>
          <a:stretch/>
        </p:blipFill>
        <p:spPr>
          <a:xfrm>
            <a:off x="643467" y="3051386"/>
            <a:ext cx="3365595" cy="334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392661"/>
              </p:ext>
            </p:extLst>
          </p:nvPr>
        </p:nvGraphicFramePr>
        <p:xfrm>
          <a:off x="5565421" y="2143760"/>
          <a:ext cx="5407378" cy="3749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725334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1682044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989678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ELIZA Reader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40137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ELX 808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401370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USA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98967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قرائت</a:t>
                      </a:r>
                      <a:r>
                        <a:rPr lang="fa-IR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نتایج تست الایزا، تعیین حضور آنتی بادی‌ها با آنتی ژن‌های اختصاصی در یک نمونه</a:t>
                      </a:r>
                      <a:endParaRPr lang="en-US" dirty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401370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11556" y="591443"/>
            <a:ext cx="1021739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000" b="1" dirty="0" smtClean="0">
                <a:cs typeface="B Nazanin" panose="00000400000000000000" pitchFamily="2" charset="-78"/>
              </a:rPr>
              <a:t>الیزا ریدر</a:t>
            </a:r>
            <a:endParaRPr lang="fa-IR" sz="2000" b="1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t="4609" r="19602" b="1892"/>
          <a:stretch/>
        </p:blipFill>
        <p:spPr>
          <a:xfrm>
            <a:off x="778934" y="3622078"/>
            <a:ext cx="2991556" cy="27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75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101947"/>
              </p:ext>
            </p:extLst>
          </p:nvPr>
        </p:nvGraphicFramePr>
        <p:xfrm>
          <a:off x="2190044" y="1873954"/>
          <a:ext cx="8297333" cy="416673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520918">
                  <a:extLst>
                    <a:ext uri="{9D8B030D-6E8A-4147-A177-3AD203B41FA5}">
                      <a16:colId xmlns:a16="http://schemas.microsoft.com/office/drawing/2014/main" val="4140499006"/>
                    </a:ext>
                  </a:extLst>
                </a:gridCol>
                <a:gridCol w="2776415">
                  <a:extLst>
                    <a:ext uri="{9D8B030D-6E8A-4147-A177-3AD203B41FA5}">
                      <a16:colId xmlns:a16="http://schemas.microsoft.com/office/drawing/2014/main" val="745373615"/>
                    </a:ext>
                  </a:extLst>
                </a:gridCol>
              </a:tblGrid>
              <a:tr h="132115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نام</a:t>
                      </a:r>
                      <a:r>
                        <a:rPr lang="fa-IR" sz="2400" baseline="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 انگلیسی</a:t>
                      </a:r>
                    </a:p>
                    <a:p>
                      <a:pPr algn="r" rtl="1"/>
                      <a:endParaRPr lang="fa-IR" sz="2400" baseline="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175205"/>
                  </a:ext>
                </a:extLst>
              </a:tr>
              <a:tr h="508138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64B5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مدل دستگاه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28483113"/>
                  </a:ext>
                </a:extLst>
              </a:tr>
              <a:tr h="508138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آلمان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کشور سازنده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53357430"/>
                  </a:ext>
                </a:extLst>
              </a:tr>
              <a:tr h="1321158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fa-I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Nazanin" panose="00000400000000000000" pitchFamily="2" charset="-78"/>
                        </a:rPr>
                        <a:t>برای فریز کردن انواع نمونه ها تا دمای منهای 80 درجه</a:t>
                      </a:r>
                      <a:endParaRPr lang="en-US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Nazanin" panose="000004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کاربرد</a:t>
                      </a:r>
                    </a:p>
                    <a:p>
                      <a:pPr algn="r" rtl="1"/>
                      <a:endParaRPr lang="fa-IR" sz="2400" dirty="0" smtClean="0">
                        <a:solidFill>
                          <a:schemeClr val="tx1"/>
                        </a:solidFill>
                        <a:cs typeface="B Nazanin" panose="00000400000000000000" pitchFamily="2" charset="-78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3755135"/>
                  </a:ext>
                </a:extLst>
              </a:tr>
              <a:tr h="508138">
                <a:tc>
                  <a:txBody>
                    <a:bodyPr/>
                    <a:lstStyle/>
                    <a:p>
                      <a:pPr algn="r" rtl="1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Nazanin" panose="00000400000000000000" pitchFamily="2" charset="-78"/>
                        </a:rPr>
                        <a:t>تعرفه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765972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013245" y="659177"/>
            <a:ext cx="131525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fa-IR" sz="2400" dirty="0">
                <a:cs typeface="B Nazanin" panose="00000400000000000000" pitchFamily="2" charset="-78"/>
              </a:rPr>
              <a:t>فریزر 80-</a:t>
            </a:r>
            <a:r>
              <a:rPr lang="fa-IR" dirty="0">
                <a:cs typeface="B Nazanin" panose="000004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967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691</Words>
  <Application>Microsoft Office PowerPoint</Application>
  <PresentationFormat>Widescreen</PresentationFormat>
  <Paragraphs>252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 Nazanin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one</dc:creator>
  <cp:lastModifiedBy>one</cp:lastModifiedBy>
  <cp:revision>63</cp:revision>
  <dcterms:created xsi:type="dcterms:W3CDTF">2019-10-31T08:17:48Z</dcterms:created>
  <dcterms:modified xsi:type="dcterms:W3CDTF">2019-12-10T07:38:02Z</dcterms:modified>
</cp:coreProperties>
</file>