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6023B-9443-4DFA-B1D6-B84F42E4E3C6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3CC7D-5646-4D08-9B2F-2755A89F7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56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6023B-9443-4DFA-B1D6-B84F42E4E3C6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3CC7D-5646-4D08-9B2F-2755A89F7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194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6023B-9443-4DFA-B1D6-B84F42E4E3C6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3CC7D-5646-4D08-9B2F-2755A89F7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342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6023B-9443-4DFA-B1D6-B84F42E4E3C6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3CC7D-5646-4D08-9B2F-2755A89F7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87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6023B-9443-4DFA-B1D6-B84F42E4E3C6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3CC7D-5646-4D08-9B2F-2755A89F7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911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6023B-9443-4DFA-B1D6-B84F42E4E3C6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3CC7D-5646-4D08-9B2F-2755A89F7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610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6023B-9443-4DFA-B1D6-B84F42E4E3C6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3CC7D-5646-4D08-9B2F-2755A89F7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092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6023B-9443-4DFA-B1D6-B84F42E4E3C6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3CC7D-5646-4D08-9B2F-2755A89F7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923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6023B-9443-4DFA-B1D6-B84F42E4E3C6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3CC7D-5646-4D08-9B2F-2755A89F7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05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6023B-9443-4DFA-B1D6-B84F42E4E3C6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3CC7D-5646-4D08-9B2F-2755A89F7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09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6023B-9443-4DFA-B1D6-B84F42E4E3C6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3CC7D-5646-4D08-9B2F-2755A89F7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480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6023B-9443-4DFA-B1D6-B84F42E4E3C6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3CC7D-5646-4D08-9B2F-2755A89F7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448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829338"/>
              </p:ext>
            </p:extLst>
          </p:nvPr>
        </p:nvGraphicFramePr>
        <p:xfrm>
          <a:off x="5260623" y="2068021"/>
          <a:ext cx="5971822" cy="393428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372009">
                  <a:extLst>
                    <a:ext uri="{9D8B030D-6E8A-4147-A177-3AD203B41FA5}">
                      <a16:colId xmlns:a16="http://schemas.microsoft.com/office/drawing/2014/main" val="4140499006"/>
                    </a:ext>
                  </a:extLst>
                </a:gridCol>
                <a:gridCol w="1599813">
                  <a:extLst>
                    <a:ext uri="{9D8B030D-6E8A-4147-A177-3AD203B41FA5}">
                      <a16:colId xmlns:a16="http://schemas.microsoft.com/office/drawing/2014/main" val="745373615"/>
                    </a:ext>
                  </a:extLst>
                </a:gridCol>
              </a:tblGrid>
              <a:tr h="1116343">
                <a:tc>
                  <a:txBody>
                    <a:bodyPr/>
                    <a:lstStyle/>
                    <a:p>
                      <a:pPr algn="r" rtl="1"/>
                      <a:endParaRPr lang="fa-IR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rtl="1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High Performance Liquid Chromatography  (HPLC)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fa-IR" sz="2400" dirty="0" smtClean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400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نام</a:t>
                      </a:r>
                      <a:r>
                        <a:rPr lang="fa-IR" sz="2400" baseline="0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 انگلیسی</a:t>
                      </a:r>
                    </a:p>
                    <a:p>
                      <a:pPr algn="r" rtl="1"/>
                      <a:endParaRPr lang="fa-IR" sz="2400" baseline="0" dirty="0" smtClean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175205"/>
                  </a:ext>
                </a:extLst>
              </a:tr>
              <a:tr h="429363"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D-14163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400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مدل</a:t>
                      </a:r>
                      <a:r>
                        <a:rPr lang="fa-IR" sz="2400" baseline="0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 دستگاه</a:t>
                      </a:r>
                      <a:endParaRPr lang="fa-IR" sz="2400" dirty="0" smtClean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28483113"/>
                  </a:ext>
                </a:extLst>
              </a:tr>
              <a:tr h="429363">
                <a:tc>
                  <a:txBody>
                    <a:bodyPr/>
                    <a:lstStyle/>
                    <a:p>
                      <a:pPr algn="ctr" rtl="1"/>
                      <a:r>
                        <a:rPr lang="fa-I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آلمان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400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کشور سازنده</a:t>
                      </a: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853357430"/>
                  </a:ext>
                </a:extLst>
              </a:tr>
              <a:tr h="1373960">
                <a:tc>
                  <a:txBody>
                    <a:bodyPr/>
                    <a:lstStyle/>
                    <a:p>
                      <a:pPr marL="0" algn="just" defTabSz="914400" rtl="1" eaLnBrk="1" latinLnBrk="0" hangingPunct="1"/>
                      <a:r>
                        <a:rPr lang="fa-I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تجزیه کمی مواد دارویی، شیمیایی و تجزیه پروتئینها و اسیدهای نوکلئیک، </a:t>
                      </a:r>
                      <a:r>
                        <a:rPr lang="ar-SA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هیدروکربنها ، هیدراتهای کربن ، داروها ، ترپنوئیدها، حشره‌کش‌ها ، آنتی‌بیوتیکها ، استروئیدها ، گونه‌های آلی و گروهی از مواد گوناگون معدنی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fa-IR" sz="2400" dirty="0" smtClean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400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کاربرد</a:t>
                      </a:r>
                    </a:p>
                    <a:p>
                      <a:pPr algn="r" rtl="1"/>
                      <a:endParaRPr lang="fa-IR" sz="2400" dirty="0" smtClean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63755135"/>
                  </a:ext>
                </a:extLst>
              </a:tr>
              <a:tr h="429363"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400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تعرفه</a:t>
                      </a: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76597235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8906933" y="783355"/>
            <a:ext cx="2810934" cy="40011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fa-IR" sz="2000" b="1" dirty="0" smtClean="0">
                <a:cs typeface="B Nazanin" panose="00000400000000000000" pitchFamily="2" charset="-78"/>
              </a:rPr>
              <a:t>کروماتوگرافی مایع با کارایی بالا </a:t>
            </a:r>
            <a:endParaRPr lang="fa-IR" sz="2000" b="1" dirty="0">
              <a:cs typeface="B Nazani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99" r="23827" b="6667"/>
          <a:stretch/>
        </p:blipFill>
        <p:spPr>
          <a:xfrm>
            <a:off x="994052" y="2068021"/>
            <a:ext cx="2358748" cy="3838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033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0767436"/>
              </p:ext>
            </p:extLst>
          </p:nvPr>
        </p:nvGraphicFramePr>
        <p:xfrm>
          <a:off x="5074260" y="1925884"/>
          <a:ext cx="5413118" cy="374904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685918">
                  <a:extLst>
                    <a:ext uri="{9D8B030D-6E8A-4147-A177-3AD203B41FA5}">
                      <a16:colId xmlns:a16="http://schemas.microsoft.com/office/drawing/2014/main" val="4140499006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745373615"/>
                    </a:ext>
                  </a:extLst>
                </a:gridCol>
              </a:tblGrid>
              <a:tr h="1017754"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NANODROP 2000 - </a:t>
                      </a:r>
                      <a:r>
                        <a:rPr lang="en-US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Thermo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Scientific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fa-IR" sz="2400" dirty="0" smtClean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400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نام</a:t>
                      </a:r>
                      <a:r>
                        <a:rPr lang="fa-IR" sz="2400" baseline="0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 انگلیسی</a:t>
                      </a:r>
                    </a:p>
                    <a:p>
                      <a:pPr algn="r" rtl="1"/>
                      <a:endParaRPr lang="fa-IR" sz="2400" baseline="0" dirty="0" smtClean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175205"/>
                  </a:ext>
                </a:extLst>
              </a:tr>
              <a:tr h="412756"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UV-2450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400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مدل دستگاه</a:t>
                      </a: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28483113"/>
                  </a:ext>
                </a:extLst>
              </a:tr>
              <a:tr h="412756"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USA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400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کشور سازنده</a:t>
                      </a: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853357430"/>
                  </a:ext>
                </a:extLst>
              </a:tr>
              <a:tr h="1017754">
                <a:tc>
                  <a:txBody>
                    <a:bodyPr/>
                    <a:lstStyle/>
                    <a:p>
                      <a:pPr algn="ctr" rtl="1"/>
                      <a:r>
                        <a:rPr lang="fa-I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بررسی غلظت کمی اسیدهای نوکلئیک</a:t>
                      </a:r>
                    </a:p>
                    <a:p>
                      <a:pPr algn="ctr" rtl="1"/>
                      <a:r>
                        <a:rPr lang="fa-I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بررسی غلظت کمی پروتئین ها</a:t>
                      </a:r>
                    </a:p>
                    <a:p>
                      <a:pPr algn="ctr" rtl="1"/>
                      <a:r>
                        <a:rPr lang="fa-I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تعیین خلوص نمونه از نظر آلودگی با پروتئین ها و نمک ها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fa-IR" sz="2400" dirty="0" smtClean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400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کاربرد</a:t>
                      </a:r>
                    </a:p>
                    <a:p>
                      <a:pPr algn="r" rtl="1"/>
                      <a:endParaRPr lang="fa-IR" sz="2400" dirty="0" smtClean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63755135"/>
                  </a:ext>
                </a:extLst>
              </a:tr>
              <a:tr h="412756"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400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تعرفه</a:t>
                      </a: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76597235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0690578" y="693044"/>
            <a:ext cx="920139" cy="40011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/>
            <a:r>
              <a:rPr lang="en-US" sz="2000" b="1" dirty="0" smtClean="0">
                <a:cs typeface="B Nazanin" panose="00000400000000000000" pitchFamily="2" charset="-78"/>
              </a:rPr>
              <a:t> </a:t>
            </a:r>
            <a:r>
              <a:rPr lang="fa-IR" sz="2000" b="1" dirty="0" smtClean="0">
                <a:cs typeface="B Nazanin" panose="00000400000000000000" pitchFamily="2" charset="-78"/>
              </a:rPr>
              <a:t>نانودراپ</a:t>
            </a:r>
            <a:endParaRPr lang="fa-IR" sz="2000" b="1" dirty="0">
              <a:cs typeface="B Nazanin" panose="00000400000000000000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709" t="13662" r="22785" b="9630"/>
          <a:stretch/>
        </p:blipFill>
        <p:spPr>
          <a:xfrm>
            <a:off x="1061155" y="3520752"/>
            <a:ext cx="2190045" cy="2834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425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221279"/>
              </p:ext>
            </p:extLst>
          </p:nvPr>
        </p:nvGraphicFramePr>
        <p:xfrm>
          <a:off x="5779911" y="2167466"/>
          <a:ext cx="5723467" cy="374904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794352">
                  <a:extLst>
                    <a:ext uri="{9D8B030D-6E8A-4147-A177-3AD203B41FA5}">
                      <a16:colId xmlns:a16="http://schemas.microsoft.com/office/drawing/2014/main" val="4140499006"/>
                    </a:ext>
                  </a:extLst>
                </a:gridCol>
                <a:gridCol w="1929115">
                  <a:extLst>
                    <a:ext uri="{9D8B030D-6E8A-4147-A177-3AD203B41FA5}">
                      <a16:colId xmlns:a16="http://schemas.microsoft.com/office/drawing/2014/main" val="745373615"/>
                    </a:ext>
                  </a:extLst>
                </a:gridCol>
              </a:tblGrid>
              <a:tr h="1139682"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Polymerase Chain Reaction</a:t>
                      </a:r>
                      <a:endParaRPr lang="fa-IR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1"/>
                      <a:r>
                        <a:rPr lang="fa-IR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PCR</a:t>
                      </a:r>
                      <a:r>
                        <a:rPr lang="fa-IR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fa-IR" sz="2400" dirty="0" smtClean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400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نام</a:t>
                      </a:r>
                      <a:r>
                        <a:rPr lang="fa-IR" sz="2400" baseline="0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 انگلیسی</a:t>
                      </a:r>
                    </a:p>
                    <a:p>
                      <a:pPr algn="r" rtl="1"/>
                      <a:endParaRPr lang="fa-IR" sz="2400" baseline="0" dirty="0" smtClean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175205"/>
                  </a:ext>
                </a:extLst>
              </a:tr>
              <a:tr h="438339"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CG1 960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400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مدل دستگاه</a:t>
                      </a: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28483113"/>
                  </a:ext>
                </a:extLst>
              </a:tr>
              <a:tr h="438339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استرالیا</a:t>
                      </a:r>
                      <a:endParaRPr lang="en-US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400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کشور سازنده</a:t>
                      </a: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853357430"/>
                  </a:ext>
                </a:extLst>
              </a:tr>
              <a:tr h="1139682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تهیه نسخه های متعدد از یک ژن</a:t>
                      </a:r>
                    </a:p>
                    <a:p>
                      <a:pPr algn="ctr" rtl="1"/>
                      <a:r>
                        <a:rPr lang="fa-IR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بررسی حضور یا عدم حضور یک ژن خاص در یک قطعه </a:t>
                      </a: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DNA</a:t>
                      </a:r>
                      <a:endParaRPr lang="en-US" sz="1800" b="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fa-IR" sz="2400" dirty="0" smtClean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400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کاربرد</a:t>
                      </a:r>
                    </a:p>
                    <a:p>
                      <a:pPr algn="r" rtl="1"/>
                      <a:endParaRPr lang="fa-IR" sz="2400" dirty="0" smtClean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63755135"/>
                  </a:ext>
                </a:extLst>
              </a:tr>
              <a:tr h="438339">
                <a:tc>
                  <a:txBody>
                    <a:bodyPr/>
                    <a:lstStyle/>
                    <a:p>
                      <a:pPr algn="r" rtl="1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400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تعرفه</a:t>
                      </a: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76597235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9595556" y="591443"/>
            <a:ext cx="2116761" cy="40011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/>
            <a:r>
              <a:rPr lang="fa-IR" sz="2000" b="1" dirty="0" smtClean="0">
                <a:cs typeface="B Nazanin" panose="00000400000000000000" pitchFamily="2" charset="-78"/>
              </a:rPr>
              <a:t>واکنش زنجیره ای پلیمراز</a:t>
            </a:r>
            <a:endParaRPr lang="fa-IR" sz="2000" b="1" dirty="0">
              <a:cs typeface="B Nazanin" panose="00000400000000000000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90" t="6749" r="10055" b="4197"/>
          <a:stretch/>
        </p:blipFill>
        <p:spPr>
          <a:xfrm>
            <a:off x="756354" y="3499556"/>
            <a:ext cx="3595083" cy="2889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570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557698"/>
              </p:ext>
            </p:extLst>
          </p:nvPr>
        </p:nvGraphicFramePr>
        <p:xfrm>
          <a:off x="5159022" y="1915361"/>
          <a:ext cx="6039556" cy="429768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962400">
                  <a:extLst>
                    <a:ext uri="{9D8B030D-6E8A-4147-A177-3AD203B41FA5}">
                      <a16:colId xmlns:a16="http://schemas.microsoft.com/office/drawing/2014/main" val="4140499006"/>
                    </a:ext>
                  </a:extLst>
                </a:gridCol>
                <a:gridCol w="2077156">
                  <a:extLst>
                    <a:ext uri="{9D8B030D-6E8A-4147-A177-3AD203B41FA5}">
                      <a16:colId xmlns:a16="http://schemas.microsoft.com/office/drawing/2014/main" val="745373615"/>
                    </a:ext>
                  </a:extLst>
                </a:gridCol>
              </a:tblGrid>
              <a:tr h="1085345"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Real Time PCR -Rotor gene </a:t>
                      </a:r>
                      <a:r>
                        <a:rPr lang="en-US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corbet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fa-IR" sz="2400" dirty="0" smtClean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400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نام</a:t>
                      </a:r>
                      <a:r>
                        <a:rPr lang="fa-IR" sz="2400" baseline="0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 انگلیسی</a:t>
                      </a:r>
                    </a:p>
                    <a:p>
                      <a:pPr algn="r" rtl="1"/>
                      <a:endParaRPr lang="fa-IR" sz="2400" baseline="0" dirty="0" smtClean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175205"/>
                  </a:ext>
                </a:extLst>
              </a:tr>
              <a:tr h="440168"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Rg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3000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400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مدل دستگاه</a:t>
                      </a: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28483113"/>
                  </a:ext>
                </a:extLst>
              </a:tr>
              <a:tr h="440168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استرالیا</a:t>
                      </a:r>
                      <a:endParaRPr lang="en-US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400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کشور سازنده</a:t>
                      </a: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853357430"/>
                  </a:ext>
                </a:extLst>
              </a:tr>
              <a:tr h="1319121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مطالعه</a:t>
                      </a:r>
                      <a:r>
                        <a:rPr lang="fa-IR" baseline="0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 بیان کمی </a:t>
                      </a: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mRNA</a:t>
                      </a:r>
                      <a:endParaRPr lang="en-US" sz="1800" b="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rtl="1"/>
                      <a:r>
                        <a:rPr lang="fa-IR" baseline="0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اندازه گیری تعداد کپی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DNA</a:t>
                      </a:r>
                      <a:r>
                        <a:rPr lang="fa-IR" baseline="0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در ژنوم یا </a:t>
                      </a: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DNA</a:t>
                      </a:r>
                      <a:r>
                        <a:rPr lang="fa-IR" baseline="0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 ویروسی</a:t>
                      </a:r>
                    </a:p>
                    <a:p>
                      <a:pPr algn="ctr" rtl="1"/>
                      <a:r>
                        <a:rPr lang="fa-IR" baseline="0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آزمون‌های تشخیص آللی یا ژنوتایپینگ </a:t>
                      </a: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SNP</a:t>
                      </a:r>
                      <a:endParaRPr lang="fa-IR" sz="1600" b="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rtl="1"/>
                      <a:r>
                        <a:rPr lang="fa-IR" baseline="0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اندازه‌گیری آسیب </a:t>
                      </a: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DNA</a:t>
                      </a:r>
                      <a:r>
                        <a:rPr lang="fa-IR" baseline="0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 </a:t>
                      </a:r>
                    </a:p>
                    <a:p>
                      <a:pPr algn="ctr" rtl="1"/>
                      <a:r>
                        <a:rPr lang="fa-IR" baseline="0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و...</a:t>
                      </a:r>
                      <a:endParaRPr lang="en-US" baseline="0" dirty="0" smtClean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fa-IR" sz="2400" dirty="0" smtClean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400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کاربرد</a:t>
                      </a:r>
                    </a:p>
                    <a:p>
                      <a:pPr algn="r" rtl="1"/>
                      <a:endParaRPr lang="fa-IR" sz="2400" dirty="0" smtClean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63755135"/>
                  </a:ext>
                </a:extLst>
              </a:tr>
              <a:tr h="440168"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400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تعرفه</a:t>
                      </a: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76597235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9934222" y="614022"/>
            <a:ext cx="1699073" cy="40011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/>
            <a:r>
              <a:rPr lang="fa-IR" sz="2000" b="1" dirty="0" smtClean="0">
                <a:cs typeface="B Nazanin" panose="00000400000000000000" pitchFamily="2" charset="-78"/>
              </a:rPr>
              <a:t>ریل تایم پی سی آر </a:t>
            </a:r>
            <a:endParaRPr lang="fa-IR" sz="2000" b="1" dirty="0">
              <a:cs typeface="B Nazani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71" t="3786" r="6104"/>
          <a:stretch/>
        </p:blipFill>
        <p:spPr>
          <a:xfrm>
            <a:off x="587023" y="3330221"/>
            <a:ext cx="3565029" cy="311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494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818356"/>
              </p:ext>
            </p:extLst>
          </p:nvPr>
        </p:nvGraphicFramePr>
        <p:xfrm>
          <a:off x="5034844" y="1862665"/>
          <a:ext cx="5858933" cy="425704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380089">
                  <a:extLst>
                    <a:ext uri="{9D8B030D-6E8A-4147-A177-3AD203B41FA5}">
                      <a16:colId xmlns:a16="http://schemas.microsoft.com/office/drawing/2014/main" val="4140499006"/>
                    </a:ext>
                  </a:extLst>
                </a:gridCol>
                <a:gridCol w="1478844">
                  <a:extLst>
                    <a:ext uri="{9D8B030D-6E8A-4147-A177-3AD203B41FA5}">
                      <a16:colId xmlns:a16="http://schemas.microsoft.com/office/drawing/2014/main" val="745373615"/>
                    </a:ext>
                  </a:extLst>
                </a:gridCol>
              </a:tblGrid>
              <a:tr h="1027289"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Laminar Flow Cabinets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fa-IR" sz="2400" dirty="0" smtClean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400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نام</a:t>
                      </a:r>
                      <a:r>
                        <a:rPr lang="fa-IR" sz="2400" baseline="0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 انگلیسی</a:t>
                      </a:r>
                    </a:p>
                    <a:p>
                      <a:pPr algn="r" rtl="1"/>
                      <a:endParaRPr lang="fa-IR" sz="2400" baseline="0" dirty="0" smtClean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175205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400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مدل دستگاه</a:t>
                      </a: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28483113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pPr algn="ctr" rtl="1"/>
                      <a:r>
                        <a:rPr lang="fa-IR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ایران</a:t>
                      </a:r>
                      <a:endParaRPr lang="en-US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400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کشور سازنده</a:t>
                      </a: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853357430"/>
                  </a:ext>
                </a:extLst>
              </a:tr>
              <a:tr h="1027289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هود لامینار هم فضا و محصول را در برابر مواد بیماری زا</a:t>
                      </a:r>
                      <a:r>
                        <a:rPr lang="fa-IR" baseline="0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 ایمن </a:t>
                      </a:r>
                      <a:r>
                        <a:rPr lang="fa-IR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می‌کند. این کار را به وسیله ی حرارت، اشعه ی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UV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و فیلتر های </a:t>
                      </a: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HEPA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baseline="0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 انجام می‌گیرد.</a:t>
                      </a:r>
                      <a:endParaRPr lang="en-US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fa-IR" sz="2400" dirty="0" smtClean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400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کاربرد</a:t>
                      </a:r>
                    </a:p>
                    <a:p>
                      <a:pPr algn="r" rtl="1"/>
                      <a:endParaRPr lang="fa-IR" sz="2400" dirty="0" smtClean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63755135"/>
                  </a:ext>
                </a:extLst>
              </a:tr>
              <a:tr h="395111"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400" dirty="0" smtClean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تعرفه</a:t>
                      </a: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76597235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9434641" y="704333"/>
            <a:ext cx="2105473" cy="40011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/>
            <a:r>
              <a:rPr lang="en-US" sz="2000" b="1" dirty="0" smtClean="0">
                <a:cs typeface="B Nazanin" panose="00000400000000000000" pitchFamily="2" charset="-78"/>
              </a:rPr>
              <a:t> </a:t>
            </a:r>
            <a:r>
              <a:rPr lang="fa-IR" sz="2000" b="1" dirty="0" smtClean="0">
                <a:cs typeface="B Nazanin" panose="00000400000000000000" pitchFamily="2" charset="-78"/>
              </a:rPr>
              <a:t>هود میکروبی (لامینار)</a:t>
            </a:r>
            <a:endParaRPr lang="fa-IR" sz="2000" b="1" dirty="0">
              <a:cs typeface="B Nazani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43"/>
          <a:stretch/>
        </p:blipFill>
        <p:spPr>
          <a:xfrm>
            <a:off x="682978" y="2935110"/>
            <a:ext cx="2902784" cy="3572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994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237</Words>
  <Application>Microsoft Office PowerPoint</Application>
  <PresentationFormat>Widescreen</PresentationFormat>
  <Paragraphs>69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B Nazanin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one</dc:creator>
  <cp:lastModifiedBy>one</cp:lastModifiedBy>
  <cp:revision>13</cp:revision>
  <dcterms:created xsi:type="dcterms:W3CDTF">2019-10-31T06:39:36Z</dcterms:created>
  <dcterms:modified xsi:type="dcterms:W3CDTF">2019-12-10T07:37:20Z</dcterms:modified>
</cp:coreProperties>
</file>