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6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25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1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6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8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3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A19F-D83B-453E-8F1F-E3DA557A5AA0}" type="datetimeFigureOut">
              <a:rPr lang="en-US" smtClean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CB0B-F71B-4BDA-B2FC-8E3B86B7BB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85875"/>
              </p:ext>
            </p:extLst>
          </p:nvPr>
        </p:nvGraphicFramePr>
        <p:xfrm>
          <a:off x="4605867" y="1778001"/>
          <a:ext cx="6310488" cy="403013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9673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1375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90721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spectrophotometer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5797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80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5797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انگلیس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4655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با عبور طول موج‌های مشخصی از انرژی تابشی (نور) از یک آنالیت، غلظت آن را را در یک محلول تعیین می‌کنند.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797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84927" y="828510"/>
            <a:ext cx="12813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اسپکتروفتومتر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t="1811" r="10165"/>
          <a:stretch/>
        </p:blipFill>
        <p:spPr>
          <a:xfrm>
            <a:off x="101600" y="3793068"/>
            <a:ext cx="3707374" cy="29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29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56381"/>
              </p:ext>
            </p:extLst>
          </p:nvPr>
        </p:nvGraphicFramePr>
        <p:xfrm>
          <a:off x="4944533" y="2098604"/>
          <a:ext cx="6118578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2044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0371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Electrophoresis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706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BIO-RAD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706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سنگاپور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03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تفکیک و مطالعه بیومولکول ها اعم از اسیدهای نوکلئیک یا پروتئین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ها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706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487378" y="659177"/>
            <a:ext cx="95400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الکتروفورز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6502"/>
          <a:stretch/>
        </p:blipFill>
        <p:spPr>
          <a:xfrm>
            <a:off x="478367" y="4323645"/>
            <a:ext cx="3888987" cy="2099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31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82249"/>
              </p:ext>
            </p:extLst>
          </p:nvPr>
        </p:nvGraphicFramePr>
        <p:xfrm>
          <a:off x="3307645" y="1930402"/>
          <a:ext cx="6276621" cy="381564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271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223910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09838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="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steel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algn="r" rtl="1"/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0983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0" dirty="0" smtClean="0">
                          <a:cs typeface="B Nazanin" panose="00000400000000000000" pitchFamily="2" charset="-78"/>
                        </a:rPr>
                        <a:t>ذخیره سازی مواد زیستی نظیر ویروس ، باکتری ها ، سلول های یوکاریوت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5322">
                <a:tc>
                  <a:txBody>
                    <a:bodyPr/>
                    <a:lstStyle/>
                    <a:p>
                      <a:pPr algn="r" rtl="1"/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66488" y="636599"/>
            <a:ext cx="180067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فریزر منفی20 درجه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1124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470785"/>
              </p:ext>
            </p:extLst>
          </p:nvPr>
        </p:nvGraphicFramePr>
        <p:xfrm>
          <a:off x="5410247" y="1892018"/>
          <a:ext cx="564444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6602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7842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79150">
                <a:tc>
                  <a:txBody>
                    <a:bodyPr/>
                    <a:lstStyle/>
                    <a:p>
                      <a:pPr algn="ctr" rtl="1"/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Ultrasonic</a:t>
                      </a:r>
                      <a:r>
                        <a:rPr lang="en-US" dirty="0" smtClean="0"/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="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="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9710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9710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791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0" dirty="0" smtClean="0">
                          <a:cs typeface="B Nazanin" panose="00000400000000000000" pitchFamily="2" charset="-78"/>
                        </a:rPr>
                        <a:t>همگن‌ساز فراصوتی دستگاهی به منظور تبدیل یک جریان الکتریکی به یک ارتعاش مکانیکی است که سبب همگن شدن محلول </a:t>
                      </a:r>
                      <a:r>
                        <a:rPr lang="fa-IR" b="0" dirty="0" smtClean="0">
                          <a:cs typeface="B Nazanin" panose="00000400000000000000" pitchFamily="2" charset="-78"/>
                        </a:rPr>
                        <a:t>می‌شود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.</a:t>
                      </a:r>
                      <a:endParaRPr lang="en-US" b="0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b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97100">
                <a:tc>
                  <a:txBody>
                    <a:bodyPr/>
                    <a:lstStyle/>
                    <a:p>
                      <a:pPr algn="r" rtl="1"/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487378" y="625310"/>
            <a:ext cx="113462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اولتراسونیک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6" t="11358" r="14335" b="7160"/>
          <a:stretch/>
        </p:blipFill>
        <p:spPr>
          <a:xfrm>
            <a:off x="428979" y="3871674"/>
            <a:ext cx="3341511" cy="252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32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75560"/>
              </p:ext>
            </p:extLst>
          </p:nvPr>
        </p:nvGraphicFramePr>
        <p:xfrm>
          <a:off x="4978399" y="1985715"/>
          <a:ext cx="6107289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7529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3199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247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balance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560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TE612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560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247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اندازه گیری وزن اجسام و ماده ها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560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295466" y="647888"/>
            <a:ext cx="12813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ترازو دیجیتال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t="3622" r="5225" b="5349"/>
          <a:stretch/>
        </p:blipFill>
        <p:spPr>
          <a:xfrm>
            <a:off x="575735" y="3996266"/>
            <a:ext cx="3313790" cy="237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74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06259"/>
              </p:ext>
            </p:extLst>
          </p:nvPr>
        </p:nvGraphicFramePr>
        <p:xfrm>
          <a:off x="4597447" y="2178756"/>
          <a:ext cx="6141156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1597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2518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56147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LAMINAR FLOW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467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RSX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467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5614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کنترل تهویه و مکش ذرات معلق در هوای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محفظه یا کابین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467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250312" y="693043"/>
            <a:ext cx="122493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هود میکروبی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/>
          <a:stretch/>
        </p:blipFill>
        <p:spPr>
          <a:xfrm>
            <a:off x="457200" y="3386666"/>
            <a:ext cx="2396928" cy="311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96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48495"/>
              </p:ext>
            </p:extLst>
          </p:nvPr>
        </p:nvGraphicFramePr>
        <p:xfrm>
          <a:off x="4786488" y="1985715"/>
          <a:ext cx="6163734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9626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6746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4405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Heater-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Stirrer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8286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HS-660</a:t>
                      </a:r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82867">
                <a:tc>
                  <a:txBody>
                    <a:bodyPr/>
                    <a:lstStyle/>
                    <a:p>
                      <a:pPr algn="ctr" rtl="1"/>
                      <a:endParaRPr lang="en-US" sz="18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4405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همزدن، مخلوط کردن و حرارت</a:t>
                      </a:r>
                      <a:r>
                        <a:rPr lang="fa-IR" baseline="0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دادن محلول های مختلف آزمایشگاهی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8286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227734" y="715621"/>
            <a:ext cx="123622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هیتر- استیرر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6" r="7037" b="6338"/>
          <a:stretch/>
        </p:blipFill>
        <p:spPr>
          <a:xfrm>
            <a:off x="581378" y="3815645"/>
            <a:ext cx="3053198" cy="256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7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62834"/>
              </p:ext>
            </p:extLst>
          </p:nvPr>
        </p:nvGraphicFramePr>
        <p:xfrm>
          <a:off x="4617154" y="1963137"/>
          <a:ext cx="645724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9946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25777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10736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Vortex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991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991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1073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مخلوط کردن نمونه های داخل ویالها یا لوله ها با حجم کم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991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826044" y="478555"/>
            <a:ext cx="85240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 ورتکس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7572" r="18615" b="12757"/>
          <a:stretch/>
        </p:blipFill>
        <p:spPr>
          <a:xfrm>
            <a:off x="575733" y="3973689"/>
            <a:ext cx="2407193" cy="232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27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621420"/>
              </p:ext>
            </p:extLst>
          </p:nvPr>
        </p:nvGraphicFramePr>
        <p:xfrm>
          <a:off x="4617154" y="1963137"/>
          <a:ext cx="645724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0266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5457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1073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Autoclave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991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RF-1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991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ایران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1073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استریل کردن ظروف،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محیط کشت و محلول‌ها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991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826044" y="478555"/>
            <a:ext cx="852406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 اتوکلاو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7407" r="5309" b="15885"/>
          <a:stretch/>
        </p:blipFill>
        <p:spPr>
          <a:xfrm>
            <a:off x="620889" y="3239912"/>
            <a:ext cx="2129530" cy="308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225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614216"/>
              </p:ext>
            </p:extLst>
          </p:nvPr>
        </p:nvGraphicFramePr>
        <p:xfrm>
          <a:off x="4289778" y="2043288"/>
          <a:ext cx="6558843" cy="39861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9017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6867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6262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Binocoular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just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453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GDS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453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ژاپن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40378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برای دیدن و</a:t>
                      </a:r>
                      <a:r>
                        <a:rPr lang="fa-IR" baseline="0" dirty="0" smtClean="0">
                          <a:cs typeface="B Nazanin" panose="00000400000000000000" pitchFamily="2" charset="-78"/>
                        </a:rPr>
                        <a:t> تصویر برداری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خصوصیات مورفولوژیک نمونه با بزرگنمایی زیاد استفاده می شود. در این وسیله نور روی نمونه می تابد ولی از آن عبور نمی کند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4532">
                <a:tc>
                  <a:txBody>
                    <a:bodyPr/>
                    <a:lstStyle/>
                    <a:p>
                      <a:pPr algn="just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697156" y="681755"/>
            <a:ext cx="181196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بینوکولار دوربین دار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t="14156" r="4814"/>
          <a:stretch/>
        </p:blipFill>
        <p:spPr>
          <a:xfrm>
            <a:off x="124178" y="3124264"/>
            <a:ext cx="2517421" cy="358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912382"/>
              </p:ext>
            </p:extLst>
          </p:nvPr>
        </p:nvGraphicFramePr>
        <p:xfrm>
          <a:off x="4436533" y="2121181"/>
          <a:ext cx="6457243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1198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4526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5635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Microscope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2841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ECLIPSE 80i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2841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ژاپن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563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بررسی موجودات، سلول ها و ساختار موادی که با چشم غیر مسلح قابل بررسی نیستند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2841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855200" y="805932"/>
            <a:ext cx="15861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میکروسکوپ فاز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32593" r="1357"/>
          <a:stretch/>
        </p:blipFill>
        <p:spPr>
          <a:xfrm>
            <a:off x="349956" y="3657601"/>
            <a:ext cx="2721669" cy="2850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088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57614"/>
              </p:ext>
            </p:extLst>
          </p:nvPr>
        </p:nvGraphicFramePr>
        <p:xfrm>
          <a:off x="5147734" y="2065865"/>
          <a:ext cx="6073422" cy="377049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7528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9813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9552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Water batch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59816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Arian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Azma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59816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ایران</a:t>
                      </a:r>
                      <a:endParaRPr lang="en-US" b="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9552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0" dirty="0" smtClean="0">
                          <a:cs typeface="B Nazanin" panose="00000400000000000000" pitchFamily="2" charset="-78"/>
                        </a:rPr>
                        <a:t> گرم کردن معرف ها و ذوب کردن نمونه ها</a:t>
                      </a:r>
                      <a:endParaRPr lang="en-US" b="0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9816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78197" y="738199"/>
            <a:ext cx="221836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حمام آب گرم</a:t>
            </a:r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 (بن ماری)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383" r="5226" b="13910"/>
          <a:stretch/>
        </p:blipFill>
        <p:spPr>
          <a:xfrm>
            <a:off x="417690" y="4097867"/>
            <a:ext cx="4297675" cy="241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871292"/>
              </p:ext>
            </p:extLst>
          </p:nvPr>
        </p:nvGraphicFramePr>
        <p:xfrm>
          <a:off x="4921956" y="2167465"/>
          <a:ext cx="6400799" cy="38043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2204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7875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0625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Centrifuge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just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Sigma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2-16 KL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algn="just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062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جداسازی و رسوبگذاری در دورهای بالا؛ دارای انواع روتورهای میکروتیوپ و فالکون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algn="just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663290" y="659177"/>
            <a:ext cx="193613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سانتریفیوژ یخچال دار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8066" r="6434" b="3704"/>
          <a:stretch/>
        </p:blipFill>
        <p:spPr>
          <a:xfrm>
            <a:off x="440267" y="3838221"/>
            <a:ext cx="3860801" cy="2573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55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423862"/>
              </p:ext>
            </p:extLst>
          </p:nvPr>
        </p:nvGraphicFramePr>
        <p:xfrm>
          <a:off x="4888090" y="1919111"/>
          <a:ext cx="6310488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2204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8844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88362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5706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GO2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5706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BCNassim"/>
                          <a:ea typeface="+mn-ea"/>
                          <a:cs typeface="B Nazanin" panose="00000400000000000000" pitchFamily="2" charset="-78"/>
                        </a:rPr>
                        <a:t>ژاپن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BCNassim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883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BBCNassim"/>
                          <a:cs typeface="B Nazanin" panose="00000400000000000000" pitchFamily="2" charset="-78"/>
                        </a:rPr>
                        <a:t>تهیه نسخه های متعدد</a:t>
                      </a:r>
                      <a:r>
                        <a:rPr lang="ar-SA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dirty="0" smtClean="0">
                          <a:latin typeface="BBCNassim"/>
                          <a:cs typeface="B Nazanin" panose="00000400000000000000" pitchFamily="2" charset="-78"/>
                        </a:rPr>
                        <a:t>از یک ژن، تشخیص</a:t>
                      </a:r>
                      <a:r>
                        <a:rPr lang="ar-SA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dirty="0" smtClean="0">
                          <a:latin typeface="BBCNassim"/>
                          <a:cs typeface="B Nazanin" panose="00000400000000000000" pitchFamily="2" charset="-78"/>
                        </a:rPr>
                        <a:t>بیماریها واختلالات ژنتیکی</a:t>
                      </a:r>
                      <a:r>
                        <a:rPr lang="fa-IR" dirty="0" smtClean="0">
                          <a:latin typeface="BBCNassim"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dirty="0" smtClean="0">
                          <a:latin typeface="BBCNassim"/>
                          <a:cs typeface="B Nazanin" panose="00000400000000000000" pitchFamily="2" charset="-78"/>
                        </a:rPr>
                        <a:t>..</a:t>
                      </a:r>
                      <a:endParaRPr lang="en-US" dirty="0" smtClean="0"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706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389486" y="557577"/>
            <a:ext cx="21957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واکنش زنجیره ای پلیمراز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 r="11234" b="7325"/>
          <a:stretch/>
        </p:blipFill>
        <p:spPr>
          <a:xfrm>
            <a:off x="491066" y="2873359"/>
            <a:ext cx="2590800" cy="361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86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75319"/>
              </p:ext>
            </p:extLst>
          </p:nvPr>
        </p:nvGraphicFramePr>
        <p:xfrm>
          <a:off x="4921957" y="2034683"/>
          <a:ext cx="6141154" cy="397656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7715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5069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Macrowave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just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57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MC-9223 CW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57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کره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416242">
                <a:tc>
                  <a:txBody>
                    <a:bodyPr/>
                    <a:lstStyle/>
                    <a:p>
                      <a:pPr algn="just" rtl="1"/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با استفاده از انرژی امواج بسیار کوتاه رادیویی یا مایکروویو، حرارت مورد نیاز برای گرم کردن</a:t>
                      </a:r>
                      <a:r>
                        <a:rPr lang="en-US" baseline="0" dirty="0" smtClean="0">
                          <a:latin typeface="BNazanin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اجسام و موارد را در مدت زمان کوتاهی تأمین می نماید</a:t>
                      </a:r>
                      <a:r>
                        <a:rPr lang="en-US" dirty="0" smtClean="0">
                          <a:latin typeface="BNazanin"/>
                          <a:cs typeface="B Nazanin" panose="00000400000000000000" pitchFamily="2" charset="-78"/>
                        </a:rPr>
                        <a:t>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576">
                <a:tc>
                  <a:txBody>
                    <a:bodyPr/>
                    <a:lstStyle/>
                    <a:p>
                      <a:pPr algn="just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487378" y="568866"/>
            <a:ext cx="9765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ماکروویو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18436" r="14445" b="14732"/>
          <a:stretch/>
        </p:blipFill>
        <p:spPr>
          <a:xfrm>
            <a:off x="485422" y="4022964"/>
            <a:ext cx="3815645" cy="238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957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87259"/>
              </p:ext>
            </p:extLst>
          </p:nvPr>
        </p:nvGraphicFramePr>
        <p:xfrm>
          <a:off x="4481689" y="2077155"/>
          <a:ext cx="665202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2684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2518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8836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Incubator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5706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Azma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5706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ایران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8836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رشد نمونه‌های زنده مثل سلول‌ها و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میکروب‌ها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706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35734" y="512421"/>
            <a:ext cx="79596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انکوباتور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4609" r="4239"/>
          <a:stretch/>
        </p:blipFill>
        <p:spPr>
          <a:xfrm>
            <a:off x="440268" y="3881650"/>
            <a:ext cx="3555999" cy="261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1910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9464"/>
              </p:ext>
            </p:extLst>
          </p:nvPr>
        </p:nvGraphicFramePr>
        <p:xfrm>
          <a:off x="4910667" y="1974426"/>
          <a:ext cx="5915378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4951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6586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145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Gel Doc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KIA201512-16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BNazanin"/>
                          <a:ea typeface="+mn-ea"/>
                          <a:cs typeface="B Nazanin" panose="00000400000000000000" pitchFamily="2" charset="-78"/>
                        </a:rPr>
                        <a:t>ایران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BNazanin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91454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شناسایی اتوماتیک باندها و مقایسه آن‌ها با </a:t>
                      </a:r>
                      <a:r>
                        <a:rPr lang="fa-IR" dirty="0" smtClean="0">
                          <a:latin typeface="BNazanin"/>
                          <a:cs typeface="B Nazanin" panose="00000400000000000000" pitchFamily="2" charset="-78"/>
                        </a:rPr>
                        <a:t>یکدیگر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645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826045" y="501133"/>
            <a:ext cx="81853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ژل داک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7243" r="5309"/>
          <a:stretch/>
        </p:blipFill>
        <p:spPr>
          <a:xfrm>
            <a:off x="417688" y="2507639"/>
            <a:ext cx="2641601" cy="396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84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484</Words>
  <Application>Microsoft Office PowerPoint</Application>
  <PresentationFormat>Widescreen</PresentationFormat>
  <Paragraphs>201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 Nazanin</vt:lpstr>
      <vt:lpstr>BBCNassim</vt:lpstr>
      <vt:lpstr>BNazanin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53</cp:revision>
  <dcterms:created xsi:type="dcterms:W3CDTF">2019-11-15T09:43:16Z</dcterms:created>
  <dcterms:modified xsi:type="dcterms:W3CDTF">2019-11-29T15:54:10Z</dcterms:modified>
</cp:coreProperties>
</file>